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7" r:id="rId2"/>
    <p:sldId id="330" r:id="rId3"/>
    <p:sldId id="259" r:id="rId4"/>
    <p:sldId id="307" r:id="rId5"/>
    <p:sldId id="384" r:id="rId6"/>
    <p:sldId id="385" r:id="rId7"/>
    <p:sldId id="386" r:id="rId8"/>
    <p:sldId id="387" r:id="rId9"/>
    <p:sldId id="374" r:id="rId10"/>
    <p:sldId id="308" r:id="rId11"/>
    <p:sldId id="338" r:id="rId12"/>
    <p:sldId id="388" r:id="rId13"/>
    <p:sldId id="389" r:id="rId14"/>
    <p:sldId id="390" r:id="rId15"/>
    <p:sldId id="391" r:id="rId16"/>
    <p:sldId id="392" r:id="rId17"/>
    <p:sldId id="393" r:id="rId18"/>
    <p:sldId id="394" r:id="rId19"/>
    <p:sldId id="395" r:id="rId20"/>
    <p:sldId id="396" r:id="rId21"/>
    <p:sldId id="375" r:id="rId22"/>
    <p:sldId id="376" r:id="rId23"/>
    <p:sldId id="377" r:id="rId24"/>
    <p:sldId id="378" r:id="rId25"/>
    <p:sldId id="379" r:id="rId26"/>
    <p:sldId id="380" r:id="rId27"/>
    <p:sldId id="381" r:id="rId28"/>
    <p:sldId id="382" r:id="rId29"/>
    <p:sldId id="383" r:id="rId30"/>
    <p:sldId id="397" r:id="rId31"/>
    <p:sldId id="398" r:id="rId32"/>
    <p:sldId id="399" r:id="rId33"/>
    <p:sldId id="400" r:id="rId34"/>
    <p:sldId id="401" r:id="rId35"/>
    <p:sldId id="402" r:id="rId36"/>
    <p:sldId id="404" r:id="rId37"/>
    <p:sldId id="405" r:id="rId38"/>
    <p:sldId id="406" r:id="rId39"/>
    <p:sldId id="407" r:id="rId40"/>
    <p:sldId id="408" r:id="rId41"/>
    <p:sldId id="410" r:id="rId42"/>
    <p:sldId id="409" r:id="rId43"/>
    <p:sldId id="411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6777F86-1AD3-E745-8504-58BCD5495FDB}">
          <p14:sldIdLst>
            <p14:sldId id="257"/>
            <p14:sldId id="330"/>
            <p14:sldId id="259"/>
            <p14:sldId id="307"/>
            <p14:sldId id="384"/>
            <p14:sldId id="385"/>
            <p14:sldId id="386"/>
            <p14:sldId id="387"/>
            <p14:sldId id="374"/>
            <p14:sldId id="308"/>
            <p14:sldId id="338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97"/>
            <p14:sldId id="398"/>
            <p14:sldId id="399"/>
            <p14:sldId id="400"/>
            <p14:sldId id="401"/>
            <p14:sldId id="402"/>
            <p14:sldId id="404"/>
            <p14:sldId id="405"/>
            <p14:sldId id="406"/>
            <p14:sldId id="407"/>
            <p14:sldId id="408"/>
            <p14:sldId id="410"/>
            <p14:sldId id="409"/>
            <p14:sldId id="4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50"/>
    <p:restoredTop sz="91387"/>
  </p:normalViewPr>
  <p:slideViewPr>
    <p:cSldViewPr snapToGrid="0" snapToObjects="1">
      <p:cViewPr>
        <p:scale>
          <a:sx n="99" d="100"/>
          <a:sy n="99" d="100"/>
        </p:scale>
        <p:origin x="504" y="13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8A9A7-2F8A-8542-A5B3-1DCBE9DCB46D}" type="datetimeFigureOut">
              <a:rPr lang="en-US" smtClean="0"/>
              <a:t>2/4/19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1345F-47DA-8D41-A25D-7C1673F27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6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5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1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017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83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8808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80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035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558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43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576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986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1823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01381C-9C24-429D-B71A-A8E64D7896FB}" type="slidenum">
              <a:rPr lang="en-US"/>
              <a:pPr/>
              <a:t>24</a:t>
            </a:fld>
            <a:endParaRPr lang="en-US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8065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5017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6371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9816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763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18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3815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3FC90D-F5FD-4EC8-9A20-FA926EA35948}" type="slidenum">
              <a:rPr lang="en-US"/>
              <a:pPr/>
              <a:t>31</a:t>
            </a:fld>
            <a:endParaRPr lang="en-US"/>
          </a:p>
        </p:txBody>
      </p:sp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9949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3FC90D-F5FD-4EC8-9A20-FA926EA35948}" type="slidenum">
              <a:rPr lang="en-US"/>
              <a:pPr/>
              <a:t>32</a:t>
            </a:fld>
            <a:endParaRPr lang="en-US"/>
          </a:p>
        </p:txBody>
      </p:sp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75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3FC90D-F5FD-4EC8-9A20-FA926EA35948}" type="slidenum">
              <a:rPr lang="en-US"/>
              <a:pPr/>
              <a:t>33</a:t>
            </a:fld>
            <a:endParaRPr lang="en-US"/>
          </a:p>
        </p:txBody>
      </p:sp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8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136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3FC90D-F5FD-4EC8-9A20-FA926EA35948}" type="slidenum">
              <a:rPr lang="en-US"/>
              <a:pPr/>
              <a:t>34</a:t>
            </a:fld>
            <a:endParaRPr lang="en-US"/>
          </a:p>
        </p:txBody>
      </p:sp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880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3FC90D-F5FD-4EC8-9A20-FA926EA35948}" type="slidenum">
              <a:rPr lang="en-US"/>
              <a:pPr/>
              <a:t>35</a:t>
            </a:fld>
            <a:endParaRPr lang="en-US"/>
          </a:p>
        </p:txBody>
      </p:sp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8417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F1DBE1-F881-447A-BD83-525E419A7BDF}" type="slidenum">
              <a:rPr lang="en-US"/>
              <a:pPr/>
              <a:t>36</a:t>
            </a:fld>
            <a:endParaRPr lang="en-US"/>
          </a:p>
        </p:txBody>
      </p:sp>
      <p:sp>
        <p:nvSpPr>
          <p:cNvPr id="20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2805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537920-C064-4783-BA27-1563C3CA487C}" type="slidenum">
              <a:rPr lang="en-US"/>
              <a:pPr/>
              <a:t>37</a:t>
            </a:fld>
            <a:endParaRPr lang="en-US"/>
          </a:p>
        </p:txBody>
      </p:sp>
      <p:sp>
        <p:nvSpPr>
          <p:cNvPr id="20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3707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5313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691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2151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3066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47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00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328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061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56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25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09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5508-BB0A-464D-ADEF-3A0075ABE227}" type="datetime1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59A3-DF54-4C46-A244-9A1C3258A5D5}" type="datetime1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1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23A13-4A4C-C245-A282-B82029FF14A9}" type="datetime1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16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DBABF-E9B9-0B48-88BB-0E26979FE3C3}" type="datetime1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68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F0DC-4CC6-E74B-ADE9-A3A724E54A70}" type="datetime1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29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A4E7-51A4-4043-B144-32E78EB53B2F}" type="datetime1">
              <a:rPr lang="en-US" smtClean="0"/>
              <a:t>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50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253EF-D8E3-0440-8139-36EEB92428E3}" type="datetime1">
              <a:rPr lang="en-US" smtClean="0"/>
              <a:t>2/4/19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3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7A2-9965-7C42-98E1-8D5C145B4EDB}" type="datetime1">
              <a:rPr lang="en-US" smtClean="0"/>
              <a:t>2/4/19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1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07D39-643B-3A4B-8B1B-C9B22069A6E3}" type="datetime1">
              <a:rPr lang="en-US" smtClean="0"/>
              <a:t>2/4/19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5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1225-698E-4144-BE2D-C0FAD87E1DE5}" type="datetime1">
              <a:rPr lang="en-US" smtClean="0"/>
              <a:t>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41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CE43-A1E8-1340-A845-87D6176A44FB}" type="datetime1">
              <a:rPr lang="en-US" smtClean="0"/>
              <a:t>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36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80DAD-0F0E-1C48-9551-E0290ADDD356}" type="datetime1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60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2302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CS639: </a:t>
            </a:r>
            <a:br>
              <a:rPr lang="en-US" dirty="0" smtClean="0"/>
            </a:br>
            <a:r>
              <a:rPr lang="en-US" b="1" dirty="0" smtClean="0"/>
              <a:t>Data Management for </a:t>
            </a:r>
            <a:br>
              <a:rPr lang="en-US" b="1" dirty="0" smtClean="0"/>
            </a:br>
            <a:r>
              <a:rPr lang="en-US" b="1" dirty="0" smtClean="0"/>
              <a:t>Data Science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02701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Lecture 3: Principles of Data Management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Theodoros Rekatsinas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37" y="354834"/>
            <a:ext cx="4379089" cy="1824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Types of Data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Data Models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832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Structured data</a:t>
            </a:r>
          </a:p>
          <a:p>
            <a:endParaRPr lang="en-US" dirty="0"/>
          </a:p>
          <a:p>
            <a:r>
              <a:rPr lang="en-US" dirty="0" smtClean="0"/>
              <a:t>Semi-structured data</a:t>
            </a:r>
          </a:p>
          <a:p>
            <a:endParaRPr lang="en-US" dirty="0"/>
          </a:p>
          <a:p>
            <a:r>
              <a:rPr lang="en-US" dirty="0" smtClean="0"/>
              <a:t>Unstructured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Data is highly heterogeneous</a:t>
            </a:r>
            <a:endParaRPr lang="en-US" dirty="0"/>
          </a:p>
        </p:txBody>
      </p:sp>
      <p:sp>
        <p:nvSpPr>
          <p:cNvPr id="3" name="Down Arrow 2"/>
          <p:cNvSpPr/>
          <p:nvPr/>
        </p:nvSpPr>
        <p:spPr>
          <a:xfrm>
            <a:off x="6838682" y="2263506"/>
            <a:ext cx="1068946" cy="28494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804597" y="3426599"/>
            <a:ext cx="4138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Increasing amounts of data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Information </a:t>
            </a:r>
            <a:r>
              <a:rPr lang="en-US" dirty="0"/>
              <a:t>with a high degree of organization</a:t>
            </a:r>
          </a:p>
          <a:p>
            <a:endParaRPr lang="en-US" dirty="0" smtClean="0"/>
          </a:p>
          <a:p>
            <a:r>
              <a:rPr lang="en-US" dirty="0"/>
              <a:t>All data conforms to a schema. Ex: business data </a:t>
            </a:r>
          </a:p>
          <a:p>
            <a:endParaRPr lang="en-US" dirty="0" smtClean="0"/>
          </a:p>
          <a:p>
            <a:r>
              <a:rPr lang="en-US" dirty="0" smtClean="0"/>
              <a:t>Easy to query, search over, aggregate</a:t>
            </a:r>
          </a:p>
          <a:p>
            <a:endParaRPr lang="en-US" dirty="0"/>
          </a:p>
          <a:p>
            <a:r>
              <a:rPr lang="en-US" dirty="0" smtClean="0"/>
              <a:t>Example: tables in a database, tables in excel,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Structured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66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structure in the data but implicit and irregular </a:t>
            </a:r>
          </a:p>
          <a:p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contains </a:t>
            </a:r>
            <a:r>
              <a:rPr lang="en-US" dirty="0" smtClean="0"/>
              <a:t>tags or </a:t>
            </a:r>
            <a:r>
              <a:rPr lang="en-US" dirty="0"/>
              <a:t>other markers to separate semantic elements and enforce hierarchies of records and fields within the </a:t>
            </a:r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Example: JSON, HTML, XML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Semi-structured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49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</a:t>
            </a:r>
            <a:r>
              <a:rPr lang="en-US" dirty="0" smtClean="0"/>
              <a:t>nformation </a:t>
            </a:r>
            <a:r>
              <a:rPr lang="en-US" dirty="0"/>
              <a:t>that either does not have a pre-defined </a:t>
            </a:r>
            <a:r>
              <a:rPr lang="en-US" dirty="0" smtClean="0"/>
              <a:t>structure </a:t>
            </a:r>
            <a:r>
              <a:rPr lang="en-US" dirty="0"/>
              <a:t>or is not organized in a pre-defined manner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Text, video, images, etc.</a:t>
            </a:r>
          </a:p>
          <a:p>
            <a:endParaRPr lang="en-US" dirty="0" smtClean="0"/>
          </a:p>
          <a:p>
            <a:r>
              <a:rPr lang="en-US" dirty="0" smtClean="0"/>
              <a:t>Abundant and extremely valuable. Hard to query, aggregate, analyze, search.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Unstructured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41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/>
              <a:t>data model </a:t>
            </a:r>
            <a:r>
              <a:rPr lang="en-US" dirty="0"/>
              <a:t>is a collection of concepts for describing data</a:t>
            </a:r>
          </a:p>
          <a:p>
            <a:pPr lvl="1"/>
            <a:endParaRPr lang="en-US" dirty="0"/>
          </a:p>
          <a:p>
            <a:r>
              <a:rPr lang="en-US" dirty="0"/>
              <a:t>A </a:t>
            </a:r>
            <a:r>
              <a:rPr lang="en-US" b="1" dirty="0"/>
              <a:t>schema</a:t>
            </a:r>
            <a:r>
              <a:rPr lang="en-US" dirty="0"/>
              <a:t> is a description of a particular collection of data, </a:t>
            </a:r>
            <a:r>
              <a:rPr lang="en-US" b="1" dirty="0"/>
              <a:t>using the given data model</a:t>
            </a:r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b="1" dirty="0" smtClean="0"/>
              <a:t>data </a:t>
            </a:r>
            <a:r>
              <a:rPr lang="en-US" b="1" dirty="0"/>
              <a:t>model</a:t>
            </a:r>
            <a:r>
              <a:rPr lang="en-US" dirty="0"/>
              <a:t> enables </a:t>
            </a:r>
            <a:r>
              <a:rPr lang="en-US" dirty="0" smtClean="0"/>
              <a:t>users </a:t>
            </a:r>
            <a:r>
              <a:rPr lang="en-US" dirty="0"/>
              <a:t>to define the data using high-level constructs without worrying about many low-level details of how data will be stored on </a:t>
            </a:r>
            <a:r>
              <a:rPr lang="en-US" dirty="0" smtClean="0"/>
              <a:t>disk.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Data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33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Levels of abstraction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786" y="1690688"/>
            <a:ext cx="8965614" cy="457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6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Data models</a:t>
            </a:r>
            <a:endParaRPr lang="en-US" dirty="0"/>
          </a:p>
        </p:txBody>
      </p:sp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Relational</a:t>
            </a:r>
          </a:p>
          <a:p>
            <a:r>
              <a:rPr lang="en-US" dirty="0" smtClean="0"/>
              <a:t>Key/Value</a:t>
            </a:r>
          </a:p>
          <a:p>
            <a:r>
              <a:rPr lang="en-US" dirty="0" smtClean="0"/>
              <a:t>Graph</a:t>
            </a:r>
          </a:p>
          <a:p>
            <a:r>
              <a:rPr lang="en-US" dirty="0" smtClean="0"/>
              <a:t>Document</a:t>
            </a:r>
          </a:p>
          <a:p>
            <a:r>
              <a:rPr lang="en-US" dirty="0" smtClean="0"/>
              <a:t>Column-family</a:t>
            </a:r>
          </a:p>
          <a:p>
            <a:r>
              <a:rPr lang="en-US" dirty="0" smtClean="0"/>
              <a:t>Array/Matrix</a:t>
            </a:r>
          </a:p>
          <a:p>
            <a:r>
              <a:rPr lang="en-US" dirty="0" smtClean="0"/>
              <a:t>Hierarchical</a:t>
            </a:r>
          </a:p>
          <a:p>
            <a:r>
              <a:rPr lang="en-US" dirty="0" smtClean="0"/>
              <a:t>Network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38200" y="1825625"/>
            <a:ext cx="2008031" cy="466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2597" y="1874366"/>
            <a:ext cx="373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Most database management systems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0245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Relational</a:t>
            </a:r>
          </a:p>
          <a:p>
            <a:r>
              <a:rPr lang="en-US" dirty="0" smtClean="0"/>
              <a:t>Key/Value</a:t>
            </a:r>
          </a:p>
          <a:p>
            <a:r>
              <a:rPr lang="en-US" dirty="0" smtClean="0"/>
              <a:t>Graph</a:t>
            </a:r>
          </a:p>
          <a:p>
            <a:r>
              <a:rPr lang="en-US" dirty="0" smtClean="0"/>
              <a:t>Document</a:t>
            </a:r>
          </a:p>
          <a:p>
            <a:r>
              <a:rPr lang="en-US" dirty="0" smtClean="0"/>
              <a:t>Column-family</a:t>
            </a:r>
          </a:p>
          <a:p>
            <a:r>
              <a:rPr lang="en-US" dirty="0" smtClean="0"/>
              <a:t>Array/Matrix</a:t>
            </a:r>
          </a:p>
          <a:p>
            <a:r>
              <a:rPr lang="en-US" dirty="0" smtClean="0"/>
              <a:t>Hierarchical</a:t>
            </a:r>
          </a:p>
          <a:p>
            <a:r>
              <a:rPr lang="en-US" dirty="0" smtClean="0"/>
              <a:t>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Data models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38200" y="2327901"/>
            <a:ext cx="2548944" cy="20251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734873" y="3155814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 SQL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981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Relational</a:t>
            </a:r>
          </a:p>
          <a:p>
            <a:r>
              <a:rPr lang="en-US" dirty="0" smtClean="0"/>
              <a:t>Key/Value</a:t>
            </a:r>
          </a:p>
          <a:p>
            <a:r>
              <a:rPr lang="en-US" dirty="0" smtClean="0"/>
              <a:t>Graph</a:t>
            </a:r>
          </a:p>
          <a:p>
            <a:r>
              <a:rPr lang="en-US" dirty="0" smtClean="0"/>
              <a:t>Document</a:t>
            </a:r>
          </a:p>
          <a:p>
            <a:r>
              <a:rPr lang="en-US" dirty="0" smtClean="0"/>
              <a:t>Column-family</a:t>
            </a:r>
          </a:p>
          <a:p>
            <a:r>
              <a:rPr lang="en-US" dirty="0" smtClean="0"/>
              <a:t>Array/Matrix</a:t>
            </a:r>
          </a:p>
          <a:p>
            <a:r>
              <a:rPr lang="en-US" dirty="0" smtClean="0"/>
              <a:t>Hierarchical</a:t>
            </a:r>
          </a:p>
          <a:p>
            <a:r>
              <a:rPr lang="en-US" dirty="0" smtClean="0"/>
              <a:t>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Data models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38200" y="4409709"/>
            <a:ext cx="2548944" cy="4713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657600" y="4409709"/>
            <a:ext cx="4029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Machine learning, Scientific applications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3194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77622"/>
          </a:xfrm>
        </p:spPr>
        <p:txBody>
          <a:bodyPr>
            <a:normAutofit/>
          </a:bodyPr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tx1"/>
                </a:solidFill>
                <a:latin typeface="+mj-lt"/>
              </a:rPr>
              <a:t>Mix-up with due dates </a:t>
            </a:r>
            <a:r>
              <a:rPr lang="en-US" sz="3600" dirty="0" smtClean="0">
                <a:solidFill>
                  <a:schemeClr val="tx1"/>
                </a:solidFill>
                <a:latin typeface="+mj-lt"/>
                <a:sym typeface="Wingdings"/>
              </a:rPr>
              <a:t></a:t>
            </a:r>
            <a:r>
              <a:rPr lang="en-US" sz="3600" dirty="0" smtClean="0">
                <a:solidFill>
                  <a:schemeClr val="tx1"/>
                </a:solidFill>
                <a:latin typeface="+mj-lt"/>
              </a:rPr>
              <a:t> It should be fixed now.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latin typeface="+mj-lt"/>
              </a:rPr>
              <a:t>No changes to the midterm</a:t>
            </a:r>
          </a:p>
          <a:p>
            <a:pPr marL="571500" indent="-571500">
              <a:buFont typeface="Arial" charset="0"/>
              <a:buChar char="•"/>
            </a:pPr>
            <a:endParaRPr lang="en-US" sz="3600" dirty="0">
              <a:solidFill>
                <a:schemeClr val="tx1"/>
              </a:solidFill>
              <a:latin typeface="+mj-lt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tx1"/>
                </a:solidFill>
                <a:latin typeface="+mj-lt"/>
              </a:rPr>
              <a:t>Updates and hints on PA1 assignment on Piazza</a:t>
            </a:r>
          </a:p>
          <a:p>
            <a:pPr marL="571500" indent="-571500">
              <a:buFont typeface="Arial" charset="0"/>
              <a:buChar char="•"/>
            </a:pPr>
            <a:endParaRPr lang="en-US" sz="3600" dirty="0">
              <a:solidFill>
                <a:schemeClr val="tx1"/>
              </a:solidFill>
              <a:latin typeface="+mj-lt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tx1"/>
                </a:solidFill>
                <a:latin typeface="+mj-lt"/>
              </a:rPr>
              <a:t>Questions?</a:t>
            </a:r>
            <a:endParaRPr lang="en-US" sz="3200" dirty="0" smtClean="0">
              <a:solidFill>
                <a:schemeClr val="tx1"/>
              </a:solidFill>
              <a:latin typeface="+mj-lt"/>
            </a:endParaRPr>
          </a:p>
          <a:p>
            <a:pPr marL="514350" indent="-514350">
              <a:buFont typeface="Arial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  <a:p>
            <a:pPr marL="514350" indent="-514350">
              <a:buFont typeface="Arial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569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Relational</a:t>
            </a:r>
          </a:p>
          <a:p>
            <a:r>
              <a:rPr lang="en-US" dirty="0" smtClean="0"/>
              <a:t>Key/Value</a:t>
            </a:r>
          </a:p>
          <a:p>
            <a:r>
              <a:rPr lang="en-US" dirty="0" smtClean="0"/>
              <a:t>Graph</a:t>
            </a:r>
          </a:p>
          <a:p>
            <a:r>
              <a:rPr lang="en-US" dirty="0" smtClean="0"/>
              <a:t>Document</a:t>
            </a:r>
          </a:p>
          <a:p>
            <a:r>
              <a:rPr lang="en-US" dirty="0" smtClean="0"/>
              <a:t>Column-family</a:t>
            </a:r>
          </a:p>
          <a:p>
            <a:r>
              <a:rPr lang="en-US" dirty="0" smtClean="0"/>
              <a:t>Array/Matrix</a:t>
            </a:r>
          </a:p>
          <a:p>
            <a:r>
              <a:rPr lang="en-US" dirty="0" smtClean="0"/>
              <a:t>Hierarchical</a:t>
            </a:r>
          </a:p>
          <a:p>
            <a:r>
              <a:rPr lang="en-US" dirty="0" smtClean="0"/>
              <a:t>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Data models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38200" y="4924864"/>
            <a:ext cx="2548944" cy="973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567448" y="5227028"/>
            <a:ext cx="1683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Obsolete / Rare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7539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RDBMs and the Relational Data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478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Definition of DBMS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Data models &amp; the relational data model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Schemas &amp; data independence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22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958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DBMS?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large, integrated collection of data</a:t>
            </a:r>
          </a:p>
          <a:p>
            <a:endParaRPr lang="en-US" dirty="0" smtClean="0"/>
          </a:p>
          <a:p>
            <a:r>
              <a:rPr lang="en-US" dirty="0" smtClean="0"/>
              <a:t>Models a real-world </a:t>
            </a:r>
            <a:r>
              <a:rPr lang="en-US" i="1" u="sng" dirty="0" smtClean="0"/>
              <a:t>enterprise</a:t>
            </a:r>
          </a:p>
          <a:p>
            <a:pPr lvl="1"/>
            <a:r>
              <a:rPr lang="en-US" i="1" dirty="0" smtClean="0"/>
              <a:t>Entities </a:t>
            </a:r>
            <a:r>
              <a:rPr lang="en-US" dirty="0" smtClean="0"/>
              <a:t>(e.g., Students, Courses)</a:t>
            </a:r>
          </a:p>
          <a:p>
            <a:pPr lvl="1"/>
            <a:r>
              <a:rPr lang="en-US" i="1" dirty="0" smtClean="0"/>
              <a:t>Relationships </a:t>
            </a:r>
            <a:r>
              <a:rPr lang="en-US" dirty="0" smtClean="0"/>
              <a:t>(e.g.,</a:t>
            </a:r>
            <a:r>
              <a:rPr lang="en-US" i="1" dirty="0" smtClean="0"/>
              <a:t> </a:t>
            </a:r>
            <a:r>
              <a:rPr lang="en-US" dirty="0" smtClean="0"/>
              <a:t>Alice is enrolled in CS564)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86050" y="4833307"/>
            <a:ext cx="6819900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A </a:t>
            </a:r>
            <a:r>
              <a:rPr lang="en-US" sz="2800" b="1" u="sng" dirty="0">
                <a:latin typeface="+mj-lt"/>
              </a:rPr>
              <a:t>Database Management System (DBMS)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is a piece of software designed to store and manage databases</a:t>
            </a:r>
            <a:endParaRPr lang="en-US" sz="2800" u="sng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331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3C148-71A6-4219-B2B5-06E3FD297E0C}" type="slidenum">
              <a:rPr lang="en-US"/>
              <a:pPr/>
              <a:t>24</a:t>
            </a:fld>
            <a:endParaRPr lang="en-US"/>
          </a:p>
        </p:txBody>
      </p:sp>
      <p:sp>
        <p:nvSpPr>
          <p:cNvPr id="10249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Motivating, Running Example</a:t>
            </a:r>
            <a:endParaRPr lang="en-US" dirty="0"/>
          </a:p>
        </p:txBody>
      </p:sp>
      <p:sp>
        <p:nvSpPr>
          <p:cNvPr id="10250" name="Rectangle 10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Consider building a course management system (</a:t>
            </a:r>
            <a:r>
              <a:rPr lang="en-US" b="1" dirty="0" smtClean="0"/>
              <a:t>CMS</a:t>
            </a:r>
            <a:r>
              <a:rPr lang="en-US" dirty="0" smtClean="0"/>
              <a:t>):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/>
              <a:t>S</a:t>
            </a:r>
            <a:r>
              <a:rPr lang="en-US" dirty="0" smtClean="0"/>
              <a:t>tudents</a:t>
            </a:r>
            <a:endParaRPr lang="en-US" dirty="0"/>
          </a:p>
          <a:p>
            <a:pPr lvl="1"/>
            <a:r>
              <a:rPr lang="en-US" dirty="0"/>
              <a:t>C</a:t>
            </a:r>
            <a:r>
              <a:rPr lang="en-US" dirty="0" smtClean="0"/>
              <a:t>ourses</a:t>
            </a:r>
            <a:endParaRPr lang="en-US" dirty="0"/>
          </a:p>
          <a:p>
            <a:pPr lvl="1"/>
            <a:r>
              <a:rPr lang="en-US" dirty="0"/>
              <a:t>P</a:t>
            </a:r>
            <a:r>
              <a:rPr lang="en-US" dirty="0" smtClean="0"/>
              <a:t>rofessors</a:t>
            </a:r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W</a:t>
            </a:r>
            <a:r>
              <a:rPr lang="en-US" dirty="0" smtClean="0"/>
              <a:t>ho takes what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ho teaches what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5" name="Right Brace 4"/>
          <p:cNvSpPr/>
          <p:nvPr/>
        </p:nvSpPr>
        <p:spPr>
          <a:xfrm>
            <a:off x="4229100" y="2588269"/>
            <a:ext cx="381000" cy="1295400"/>
          </a:xfrm>
          <a:prstGeom prst="rightBrace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10100" y="3005137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</a:rPr>
              <a:t>Entities</a:t>
            </a:r>
          </a:p>
        </p:txBody>
      </p:sp>
      <p:sp>
        <p:nvSpPr>
          <p:cNvPr id="7" name="Right Brace 6"/>
          <p:cNvSpPr/>
          <p:nvPr/>
        </p:nvSpPr>
        <p:spPr>
          <a:xfrm>
            <a:off x="4229100" y="4692742"/>
            <a:ext cx="381000" cy="685800"/>
          </a:xfrm>
          <a:prstGeom prst="rightBrace">
            <a:avLst/>
          </a:prstGeom>
          <a:noFill/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768596" y="4804809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B0F0"/>
                </a:solidFill>
              </a:rPr>
              <a:t>Relationships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177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0" grpId="0" build="p"/>
      <p:bldP spid="5" grpId="0" animBg="1"/>
      <p:bldP spid="6" grpId="0"/>
      <p:bldP spid="7" grpId="0" animBg="1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5771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data model </a:t>
            </a:r>
            <a:r>
              <a:rPr lang="en-US" dirty="0" smtClean="0"/>
              <a:t>is a collection of concepts for describing data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u="sng" dirty="0"/>
              <a:t>relational model of data</a:t>
            </a:r>
            <a:r>
              <a:rPr lang="en-US" dirty="0"/>
              <a:t> is the most widely used model </a:t>
            </a:r>
            <a:r>
              <a:rPr lang="en-US" dirty="0" smtClean="0"/>
              <a:t>today</a:t>
            </a:r>
          </a:p>
          <a:p>
            <a:pPr lvl="2"/>
            <a:r>
              <a:rPr lang="en-US" dirty="0" smtClean="0"/>
              <a:t>Main </a:t>
            </a:r>
            <a:r>
              <a:rPr lang="en-US" dirty="0"/>
              <a:t>Concept</a:t>
            </a:r>
            <a:r>
              <a:rPr lang="en-US" dirty="0" smtClean="0"/>
              <a:t>: the </a:t>
            </a:r>
            <a:r>
              <a:rPr lang="en-US" i="1" dirty="0" smtClean="0"/>
              <a:t>relation</a:t>
            </a:r>
            <a:r>
              <a:rPr lang="en-US" dirty="0" smtClean="0"/>
              <a:t>- </a:t>
            </a:r>
            <a:r>
              <a:rPr lang="en-US" dirty="0"/>
              <a:t>essentially, a table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b="1" dirty="0" smtClean="0"/>
              <a:t>schema</a:t>
            </a:r>
            <a:r>
              <a:rPr lang="en-US" dirty="0" smtClean="0"/>
              <a:t> is a description of a particular collection of data, </a:t>
            </a:r>
            <a:r>
              <a:rPr lang="en-US" b="1" dirty="0" smtClean="0"/>
              <a:t>using the given data model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E.g. every </a:t>
            </a:r>
            <a:r>
              <a:rPr lang="en-US" i="1" dirty="0"/>
              <a:t>relation</a:t>
            </a:r>
            <a:r>
              <a:rPr lang="en-US" dirty="0"/>
              <a:t> </a:t>
            </a:r>
            <a:r>
              <a:rPr lang="en-US" dirty="0" smtClean="0"/>
              <a:t>in a relational data model has </a:t>
            </a:r>
            <a:r>
              <a:rPr lang="en-US" dirty="0"/>
              <a:t>a </a:t>
            </a:r>
            <a:r>
              <a:rPr lang="en-US" i="1" dirty="0"/>
              <a:t>schema</a:t>
            </a:r>
            <a:r>
              <a:rPr lang="en-US" dirty="0"/>
              <a:t> describing types, etc</a:t>
            </a:r>
            <a:r>
              <a:rPr lang="en-US" dirty="0" smtClean="0"/>
              <a:t>.</a:t>
            </a:r>
            <a:endParaRPr lang="en-US" i="1" u="sn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715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524000" y="3388829"/>
            <a:ext cx="9144000" cy="3124200"/>
          </a:xfrm>
          <a:prstGeom prst="rect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the Course Management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8826"/>
            <a:ext cx="8229600" cy="4525963"/>
          </a:xfrm>
        </p:spPr>
        <p:txBody>
          <a:bodyPr/>
          <a:lstStyle/>
          <a:p>
            <a:r>
              <a:rPr lang="en-US" i="1" dirty="0" smtClean="0"/>
              <a:t>Logical Schema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Students</a:t>
            </a:r>
            <a:r>
              <a:rPr lang="en-US" dirty="0" smtClean="0"/>
              <a:t>(</a:t>
            </a:r>
            <a:r>
              <a:rPr lang="en-US" dirty="0" err="1" smtClean="0"/>
              <a:t>sid</a:t>
            </a:r>
            <a:r>
              <a:rPr lang="en-US" dirty="0" smtClean="0"/>
              <a:t>: </a:t>
            </a:r>
            <a:r>
              <a:rPr lang="en-US" i="1" dirty="0" smtClean="0"/>
              <a:t>string</a:t>
            </a:r>
            <a:r>
              <a:rPr lang="en-US" dirty="0" smtClean="0"/>
              <a:t>, name: </a:t>
            </a:r>
            <a:r>
              <a:rPr lang="en-US" i="1" dirty="0" smtClean="0"/>
              <a:t>string</a:t>
            </a:r>
            <a:r>
              <a:rPr lang="en-US" dirty="0" smtClean="0"/>
              <a:t>, </a:t>
            </a:r>
            <a:r>
              <a:rPr lang="en-US" dirty="0" err="1" smtClean="0"/>
              <a:t>gpa</a:t>
            </a:r>
            <a:r>
              <a:rPr lang="en-US" dirty="0" smtClean="0"/>
              <a:t>: </a:t>
            </a:r>
            <a:r>
              <a:rPr lang="en-US" i="1" dirty="0" smtClean="0"/>
              <a:t>float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Courses</a:t>
            </a:r>
            <a:r>
              <a:rPr lang="en-US" dirty="0" smtClean="0"/>
              <a:t>(cid: </a:t>
            </a:r>
            <a:r>
              <a:rPr lang="en-US" i="1" dirty="0" smtClean="0"/>
              <a:t>string</a:t>
            </a:r>
            <a:r>
              <a:rPr lang="en-US" dirty="0" smtClean="0"/>
              <a:t>, </a:t>
            </a:r>
            <a:r>
              <a:rPr lang="en-US" dirty="0" err="1" smtClean="0"/>
              <a:t>cname</a:t>
            </a:r>
            <a:r>
              <a:rPr lang="en-US" dirty="0" smtClean="0"/>
              <a:t>: </a:t>
            </a:r>
            <a:r>
              <a:rPr lang="en-US" i="1" dirty="0" smtClean="0"/>
              <a:t>string</a:t>
            </a:r>
            <a:r>
              <a:rPr lang="en-US" dirty="0" smtClean="0"/>
              <a:t>, credits: </a:t>
            </a:r>
            <a:r>
              <a:rPr lang="en-US" i="1" dirty="0" err="1" smtClean="0"/>
              <a:t>int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Enrolled</a:t>
            </a:r>
            <a:r>
              <a:rPr lang="en-US" dirty="0" smtClean="0"/>
              <a:t>(</a:t>
            </a:r>
            <a:r>
              <a:rPr lang="en-US" dirty="0" err="1" smtClean="0"/>
              <a:t>sid</a:t>
            </a:r>
            <a:r>
              <a:rPr lang="en-US" dirty="0" smtClean="0"/>
              <a:t>: </a:t>
            </a:r>
            <a:r>
              <a:rPr lang="en-US" i="1" dirty="0" smtClean="0"/>
              <a:t>string, </a:t>
            </a:r>
            <a:r>
              <a:rPr lang="en-US" dirty="0" smtClean="0"/>
              <a:t>cid</a:t>
            </a:r>
            <a:r>
              <a:rPr lang="en-US" i="1" dirty="0" smtClean="0"/>
              <a:t>: string, </a:t>
            </a:r>
            <a:r>
              <a:rPr lang="en-US" dirty="0" smtClean="0"/>
              <a:t>grade</a:t>
            </a:r>
            <a:r>
              <a:rPr lang="en-US" i="1" dirty="0" smtClean="0"/>
              <a:t>: string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676400" y="3617429"/>
          <a:ext cx="25146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990600"/>
                <a:gridCol w="76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sid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Name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Gpa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101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Bob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3.2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123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Mary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3.8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57400" y="5136965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Students</a:t>
            </a:r>
            <a:endParaRPr lang="en-US" sz="2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7696200" y="3617429"/>
          <a:ext cx="28956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1066800"/>
                <a:gridCol w="1066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cname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credits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564-2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308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417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153400" y="5136965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Courses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4572000" y="5065229"/>
          <a:ext cx="2895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1066800"/>
                <a:gridCol w="1066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sid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Grade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123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029200" y="6051365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Enrolled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5105400" y="3693629"/>
            <a:ext cx="17526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Relations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987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524000" y="3386328"/>
            <a:ext cx="9144000" cy="3124200"/>
          </a:xfrm>
          <a:prstGeom prst="rect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the </a:t>
            </a:r>
            <a:r>
              <a:rPr lang="en-US" dirty="0"/>
              <a:t>Course Management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7033"/>
            <a:ext cx="8229600" cy="4525963"/>
          </a:xfrm>
        </p:spPr>
        <p:txBody>
          <a:bodyPr/>
          <a:lstStyle/>
          <a:p>
            <a:r>
              <a:rPr lang="en-US" i="1" dirty="0" smtClean="0"/>
              <a:t>Logical Schema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Students</a:t>
            </a:r>
            <a:r>
              <a:rPr lang="en-US" dirty="0" smtClean="0"/>
              <a:t>(</a:t>
            </a:r>
            <a:r>
              <a:rPr lang="en-US" dirty="0" err="1" smtClean="0"/>
              <a:t>sid</a:t>
            </a:r>
            <a:r>
              <a:rPr lang="en-US" dirty="0" smtClean="0"/>
              <a:t>: </a:t>
            </a:r>
            <a:r>
              <a:rPr lang="en-US" i="1" dirty="0" smtClean="0"/>
              <a:t>string</a:t>
            </a:r>
            <a:r>
              <a:rPr lang="en-US" dirty="0" smtClean="0"/>
              <a:t>, name: </a:t>
            </a:r>
            <a:r>
              <a:rPr lang="en-US" i="1" dirty="0" smtClean="0"/>
              <a:t>string</a:t>
            </a:r>
            <a:r>
              <a:rPr lang="en-US" dirty="0" smtClean="0"/>
              <a:t>, </a:t>
            </a:r>
            <a:r>
              <a:rPr lang="en-US" dirty="0" err="1" smtClean="0"/>
              <a:t>gpa</a:t>
            </a:r>
            <a:r>
              <a:rPr lang="en-US" dirty="0" smtClean="0"/>
              <a:t>: </a:t>
            </a:r>
            <a:r>
              <a:rPr lang="en-US" i="1" dirty="0" smtClean="0"/>
              <a:t>float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Courses</a:t>
            </a:r>
            <a:r>
              <a:rPr lang="en-US" dirty="0" smtClean="0"/>
              <a:t>(cid: </a:t>
            </a:r>
            <a:r>
              <a:rPr lang="en-US" i="1" dirty="0" smtClean="0"/>
              <a:t>string</a:t>
            </a:r>
            <a:r>
              <a:rPr lang="en-US" dirty="0" smtClean="0"/>
              <a:t>, </a:t>
            </a:r>
            <a:r>
              <a:rPr lang="en-US" dirty="0" err="1" smtClean="0"/>
              <a:t>cname</a:t>
            </a:r>
            <a:r>
              <a:rPr lang="en-US" dirty="0" smtClean="0"/>
              <a:t>: </a:t>
            </a:r>
            <a:r>
              <a:rPr lang="en-US" i="1" dirty="0" smtClean="0"/>
              <a:t>string</a:t>
            </a:r>
            <a:r>
              <a:rPr lang="en-US" dirty="0" smtClean="0"/>
              <a:t>, credits: </a:t>
            </a:r>
            <a:r>
              <a:rPr lang="en-US" i="1" dirty="0" err="1" smtClean="0"/>
              <a:t>int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Enrolled</a:t>
            </a:r>
            <a:r>
              <a:rPr lang="en-US" dirty="0" smtClean="0"/>
              <a:t>(</a:t>
            </a:r>
            <a:r>
              <a:rPr lang="en-US" dirty="0" err="1" smtClean="0"/>
              <a:t>sid</a:t>
            </a:r>
            <a:r>
              <a:rPr lang="en-US" dirty="0" smtClean="0"/>
              <a:t>: </a:t>
            </a:r>
            <a:r>
              <a:rPr lang="en-US" i="1" dirty="0" smtClean="0"/>
              <a:t>string, </a:t>
            </a:r>
            <a:r>
              <a:rPr lang="en-US" dirty="0" smtClean="0"/>
              <a:t>cid</a:t>
            </a:r>
            <a:r>
              <a:rPr lang="en-US" i="1" dirty="0" smtClean="0"/>
              <a:t>: string, </a:t>
            </a:r>
            <a:r>
              <a:rPr lang="en-US" dirty="0" smtClean="0"/>
              <a:t>grade</a:t>
            </a:r>
            <a:r>
              <a:rPr lang="en-US" i="1" dirty="0" smtClean="0"/>
              <a:t>: string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676400" y="3614928"/>
          <a:ext cx="25146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990600"/>
                <a:gridCol w="76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sid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Name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Gpa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101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Bob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3.2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123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Mary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3.8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57400" y="5134464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Students</a:t>
            </a:r>
            <a:endParaRPr lang="en-US" sz="2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7696200" y="3614928"/>
          <a:ext cx="28956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1066800"/>
                <a:gridCol w="1066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cname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credits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564-2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308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417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153400" y="5134464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Courses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4572000" y="5062728"/>
          <a:ext cx="2895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1066800"/>
                <a:gridCol w="1066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sid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Grade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123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029200" y="6048864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Enrolled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 rot="10800000">
            <a:off x="2286000" y="4834128"/>
            <a:ext cx="2362200" cy="914400"/>
          </a:xfrm>
          <a:prstGeom prst="straightConnector1">
            <a:avLst/>
          </a:prstGeom>
          <a:ln w="50800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943600" y="4300728"/>
            <a:ext cx="1752600" cy="1414272"/>
          </a:xfrm>
          <a:prstGeom prst="straightConnector1">
            <a:avLst/>
          </a:prstGeom>
          <a:ln w="50800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105400" y="3693629"/>
            <a:ext cx="17526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Corresponding </a:t>
            </a:r>
            <a:r>
              <a:rPr lang="en-US" sz="2000" i="1" dirty="0" smtClean="0"/>
              <a:t>keys</a:t>
            </a:r>
            <a:endParaRPr lang="en-US" sz="20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894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Schemata…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Physical Schema</a:t>
            </a:r>
            <a:r>
              <a:rPr lang="en-US" dirty="0" smtClean="0"/>
              <a:t>: describes data layout</a:t>
            </a:r>
          </a:p>
          <a:p>
            <a:pPr lvl="1"/>
            <a:r>
              <a:rPr lang="en-US" dirty="0" smtClean="0"/>
              <a:t>Relations as unordered files</a:t>
            </a:r>
          </a:p>
          <a:p>
            <a:pPr lvl="1"/>
            <a:r>
              <a:rPr lang="en-US" dirty="0" smtClean="0"/>
              <a:t>Some data in sorted order (index)</a:t>
            </a:r>
          </a:p>
          <a:p>
            <a:endParaRPr lang="en-US" i="1" dirty="0" smtClean="0"/>
          </a:p>
          <a:p>
            <a:r>
              <a:rPr lang="en-US" i="1" dirty="0" smtClean="0"/>
              <a:t>Logical Schema: </a:t>
            </a:r>
            <a:r>
              <a:rPr lang="en-US" dirty="0" smtClean="0"/>
              <a:t>Previous slide</a:t>
            </a:r>
            <a:endParaRPr lang="en-US" i="1" dirty="0" smtClean="0"/>
          </a:p>
          <a:p>
            <a:endParaRPr lang="en-US" i="1" dirty="0" smtClean="0"/>
          </a:p>
          <a:p>
            <a:r>
              <a:rPr lang="en-US" i="1" dirty="0" smtClean="0"/>
              <a:t>External Schema</a:t>
            </a:r>
            <a:r>
              <a:rPr lang="en-US" dirty="0" smtClean="0"/>
              <a:t>: (Views)</a:t>
            </a:r>
          </a:p>
          <a:p>
            <a:pPr lvl="1"/>
            <a:r>
              <a:rPr lang="en-US" dirty="0" err="1" smtClean="0">
                <a:latin typeface="Arial" pitchFamily="34" charset="0"/>
                <a:cs typeface="Arial" pitchFamily="34" charset="0"/>
              </a:rPr>
              <a:t>Course_info</a:t>
            </a:r>
            <a:r>
              <a:rPr lang="en-US" dirty="0" smtClean="0"/>
              <a:t>(cid: </a:t>
            </a:r>
            <a:r>
              <a:rPr lang="en-US" i="1" dirty="0" smtClean="0"/>
              <a:t>string</a:t>
            </a:r>
            <a:r>
              <a:rPr lang="en-US" dirty="0" smtClean="0"/>
              <a:t>, enrollment: </a:t>
            </a:r>
            <a:r>
              <a:rPr lang="en-US" i="1" dirty="0" smtClean="0"/>
              <a:t>integer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Derived from other tables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99120" y="4493715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Applications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2000" y="2740967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Administrators</a:t>
            </a:r>
          </a:p>
        </p:txBody>
      </p:sp>
      <p:sp>
        <p:nvSpPr>
          <p:cNvPr id="11" name="Up Arrow 10"/>
          <p:cNvSpPr/>
          <p:nvPr/>
        </p:nvSpPr>
        <p:spPr>
          <a:xfrm>
            <a:off x="8077200" y="2667000"/>
            <a:ext cx="304800" cy="609600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8077200" y="4457848"/>
            <a:ext cx="304800" cy="5334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170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independence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Concept:</a:t>
            </a:r>
            <a:r>
              <a:rPr lang="en-US" dirty="0" smtClean="0"/>
              <a:t> Applications do not need to worry about </a:t>
            </a:r>
            <a:r>
              <a:rPr lang="en-US" i="1" dirty="0" smtClean="0"/>
              <a:t>how the data is structured and stored</a:t>
            </a:r>
          </a:p>
          <a:p>
            <a:pPr marL="0" indent="0">
              <a:buNone/>
            </a:pPr>
            <a:endParaRPr lang="en-US" i="1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2686475"/>
            <a:ext cx="5251704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+mj-lt"/>
              </a:rPr>
              <a:t>Logical data independence: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protection from changes in the </a:t>
            </a:r>
            <a:r>
              <a:rPr lang="en-US" sz="2800" i="1" dirty="0">
                <a:latin typeface="+mj-lt"/>
              </a:rPr>
              <a:t>logical structure of </a:t>
            </a:r>
            <a:r>
              <a:rPr lang="en-US" sz="2800" i="1">
                <a:latin typeface="+mj-lt"/>
              </a:rPr>
              <a:t>the </a:t>
            </a:r>
            <a:r>
              <a:rPr lang="en-US" sz="2800" i="1" smtClean="0">
                <a:latin typeface="+mj-lt"/>
              </a:rPr>
              <a:t>data</a:t>
            </a:r>
            <a:endParaRPr lang="en-US" sz="2800" i="1" u="sng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4364250"/>
            <a:ext cx="5251704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+mj-lt"/>
              </a:rPr>
              <a:t>Physical data independence: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protection from </a:t>
            </a:r>
            <a:r>
              <a:rPr lang="en-US" sz="2800" i="1" dirty="0">
                <a:latin typeface="+mj-lt"/>
              </a:rPr>
              <a:t>physical </a:t>
            </a:r>
            <a:r>
              <a:rPr lang="en-US" sz="2800" i="1">
                <a:latin typeface="+mj-lt"/>
              </a:rPr>
              <a:t>layout </a:t>
            </a:r>
            <a:r>
              <a:rPr lang="en-US" sz="2800" i="1" smtClean="0">
                <a:latin typeface="+mj-lt"/>
              </a:rPr>
              <a:t>changes</a:t>
            </a:r>
            <a:endParaRPr lang="en-US" sz="2800" u="sng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1304" y="6176962"/>
            <a:ext cx="80772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One </a:t>
            </a:r>
            <a:r>
              <a:rPr lang="en-US" sz="2800" dirty="0">
                <a:latin typeface="+mj-lt"/>
              </a:rPr>
              <a:t>of the most important reasons to use a DBMS</a:t>
            </a:r>
            <a:endParaRPr lang="en-US" sz="2800" b="1" dirty="0">
              <a:latin typeface="+mj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348984" y="2686475"/>
            <a:ext cx="40660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I.e. should not need to ask: can </a:t>
            </a:r>
            <a:r>
              <a:rPr lang="en-US" i="1" dirty="0"/>
              <a:t>we add  a new entity or attribute without rewriting the application</a:t>
            </a:r>
            <a:r>
              <a:rPr lang="en-US" i="1" dirty="0" smtClean="0"/>
              <a:t>?</a:t>
            </a:r>
            <a:endParaRPr lang="en-US" i="1" u="sng" dirty="0"/>
          </a:p>
        </p:txBody>
      </p:sp>
      <p:sp>
        <p:nvSpPr>
          <p:cNvPr id="12" name="Rectangle 11"/>
          <p:cNvSpPr/>
          <p:nvPr/>
        </p:nvSpPr>
        <p:spPr>
          <a:xfrm>
            <a:off x="6348984" y="4364250"/>
            <a:ext cx="39014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I.e. should not need to ask: which </a:t>
            </a:r>
            <a:r>
              <a:rPr lang="en-US" i="1" dirty="0"/>
              <a:t>disks are the data stored </a:t>
            </a:r>
            <a:r>
              <a:rPr lang="en-US" i="1" dirty="0" smtClean="0"/>
              <a:t>on</a:t>
            </a:r>
            <a:r>
              <a:rPr lang="en-US" i="1" dirty="0"/>
              <a:t>? Is the data indexed</a:t>
            </a:r>
            <a:r>
              <a:rPr lang="en-US" i="1" dirty="0" smtClean="0"/>
              <a:t>?</a:t>
            </a:r>
            <a:endParaRPr lang="en-US" i="1" u="sng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328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Data Management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Data Models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RDBMs and the Relational Data Model</a:t>
            </a:r>
          </a:p>
          <a:p>
            <a:pPr lvl="1"/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Structure: </a:t>
            </a:r>
            <a:r>
              <a:rPr lang="en-US" dirty="0"/>
              <a:t>The definition of relations and their contents. </a:t>
            </a:r>
            <a:endParaRPr lang="en-US" dirty="0" smtClean="0"/>
          </a:p>
          <a:p>
            <a:endParaRPr lang="en-US" dirty="0"/>
          </a:p>
          <a:p>
            <a:r>
              <a:rPr lang="en-US" b="1" dirty="0"/>
              <a:t>Integrity: </a:t>
            </a:r>
            <a:r>
              <a:rPr lang="en-US" dirty="0"/>
              <a:t>Ensure the database’s contents satisfy constraints. </a:t>
            </a:r>
            <a:endParaRPr lang="en-US" dirty="0" smtClean="0"/>
          </a:p>
          <a:p>
            <a:endParaRPr lang="en-US" dirty="0"/>
          </a:p>
          <a:p>
            <a:r>
              <a:rPr lang="en-US" b="1" dirty="0"/>
              <a:t>Manipulation: </a:t>
            </a:r>
            <a:r>
              <a:rPr lang="en-US" dirty="0"/>
              <a:t>How to access and modify a database’s contents. 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Relational Model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729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CBCE-A4BA-4841-98AE-8E0EF7CDDA2A}" type="slidenum">
              <a:rPr lang="en-US"/>
              <a:pPr/>
              <a:t>31</a:t>
            </a:fld>
            <a:endParaRPr lang="en-US"/>
          </a:p>
        </p:txBody>
      </p:sp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in </a:t>
            </a:r>
            <a:r>
              <a:rPr lang="en-US" dirty="0" smtClean="0"/>
              <a:t>the Relational Model</a:t>
            </a:r>
            <a:endParaRPr lang="en-US" dirty="0"/>
          </a:p>
        </p:txBody>
      </p:sp>
      <p:graphicFrame>
        <p:nvGraphicFramePr>
          <p:cNvPr id="141367" name="Group 55"/>
          <p:cNvGraphicFramePr>
            <a:graphicFrameLocks noGrp="1"/>
          </p:cNvGraphicFramePr>
          <p:nvPr>
            <p:extLst/>
          </p:nvPr>
        </p:nvGraphicFramePr>
        <p:xfrm>
          <a:off x="2980764" y="2606348"/>
          <a:ext cx="4672854" cy="2436298"/>
        </p:xfrm>
        <a:graphic>
          <a:graphicData uri="http://schemas.openxmlformats.org/drawingml/2006/table">
            <a:tbl>
              <a:tblPr/>
              <a:tblGrid>
                <a:gridCol w="1557618"/>
                <a:gridCol w="1557618"/>
                <a:gridCol w="1557618"/>
              </a:tblGrid>
              <a:tr h="4133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PName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Manufacturer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$19.99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GizmoWorks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Powergizmo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$29.99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GizmoWorks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SingleTouch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$149.99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Canon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MultiTouch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$203.99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Hitachi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1368" name="Text Box 56"/>
          <p:cNvSpPr txBox="1">
            <a:spLocks noChangeArrowheads="1"/>
          </p:cNvSpPr>
          <p:nvPr/>
        </p:nvSpPr>
        <p:spPr bwMode="auto">
          <a:xfrm>
            <a:off x="2909046" y="2108779"/>
            <a:ext cx="118442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Product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29600" y="1690688"/>
            <a:ext cx="3124200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 </a:t>
            </a:r>
            <a:r>
              <a:rPr lang="en-US" sz="2400" b="1" u="sng" dirty="0" smtClean="0">
                <a:latin typeface="+mj-lt"/>
              </a:rPr>
              <a:t>relation</a:t>
            </a:r>
            <a:r>
              <a:rPr lang="en-US" sz="2400" dirty="0" smtClean="0">
                <a:latin typeface="+mj-lt"/>
              </a:rPr>
              <a:t> or </a:t>
            </a:r>
            <a:r>
              <a:rPr lang="en-US" sz="2400" b="1" u="sng" dirty="0" smtClean="0">
                <a:latin typeface="+mj-lt"/>
              </a:rPr>
              <a:t>table</a:t>
            </a:r>
            <a:r>
              <a:rPr lang="en-US" sz="2400" dirty="0" smtClean="0">
                <a:latin typeface="+mj-lt"/>
              </a:rPr>
              <a:t> is a </a:t>
            </a:r>
            <a:r>
              <a:rPr lang="en-US" sz="2400" dirty="0" err="1" smtClean="0">
                <a:latin typeface="+mj-lt"/>
              </a:rPr>
              <a:t>multiset</a:t>
            </a:r>
            <a:r>
              <a:rPr lang="en-US" sz="2400" dirty="0" smtClean="0">
                <a:latin typeface="+mj-lt"/>
              </a:rPr>
              <a:t> of tuples having the attributes specified by the schema</a:t>
            </a:r>
            <a:endParaRPr lang="en-US" sz="24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29600" y="3797140"/>
            <a:ext cx="3545030" cy="962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Let’s break this definition down</a:t>
            </a:r>
            <a:endParaRPr lang="en-US" sz="2800" dirty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101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CBCE-A4BA-4841-98AE-8E0EF7CDDA2A}" type="slidenum">
              <a:rPr lang="en-US"/>
              <a:pPr/>
              <a:t>32</a:t>
            </a:fld>
            <a:endParaRPr lang="en-US" dirty="0"/>
          </a:p>
        </p:txBody>
      </p:sp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in the Relational Model</a:t>
            </a:r>
          </a:p>
        </p:txBody>
      </p:sp>
      <p:graphicFrame>
        <p:nvGraphicFramePr>
          <p:cNvPr id="141367" name="Group 55"/>
          <p:cNvGraphicFramePr>
            <a:graphicFrameLocks noGrp="1"/>
          </p:cNvGraphicFramePr>
          <p:nvPr>
            <p:extLst/>
          </p:nvPr>
        </p:nvGraphicFramePr>
        <p:xfrm>
          <a:off x="2980764" y="2606348"/>
          <a:ext cx="4672854" cy="2436298"/>
        </p:xfrm>
        <a:graphic>
          <a:graphicData uri="http://schemas.openxmlformats.org/drawingml/2006/table">
            <a:tbl>
              <a:tblPr/>
              <a:tblGrid>
                <a:gridCol w="1557618"/>
                <a:gridCol w="1557618"/>
                <a:gridCol w="1557618"/>
              </a:tblGrid>
              <a:tr h="4133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PName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Manufacturer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$19.99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GizmoWorks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Powergizmo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$29.99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GizmoWorks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SingleTouch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$149.99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Canon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MultiTouch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$203.99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Hitachi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1368" name="Text Box 56"/>
          <p:cNvSpPr txBox="1">
            <a:spLocks noChangeArrowheads="1"/>
          </p:cNvSpPr>
          <p:nvPr/>
        </p:nvSpPr>
        <p:spPr bwMode="auto">
          <a:xfrm>
            <a:off x="2909046" y="2108779"/>
            <a:ext cx="118442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Product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20100" y="1554781"/>
            <a:ext cx="3124200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 </a:t>
            </a:r>
            <a:r>
              <a:rPr lang="en-US" sz="2400" b="1" u="sng" dirty="0" err="1" smtClean="0">
                <a:latin typeface="+mj-lt"/>
              </a:rPr>
              <a:t>multiset</a:t>
            </a:r>
            <a:r>
              <a:rPr lang="en-US" sz="2400" dirty="0" smtClean="0">
                <a:latin typeface="+mj-lt"/>
              </a:rPr>
              <a:t> is an unordered list (or: a set with multiple duplicate instances allowed)</a:t>
            </a:r>
            <a:endParaRPr lang="en-US" sz="2400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13317" y="3494668"/>
            <a:ext cx="21377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List:            [1, 1, 2, 3]</a:t>
            </a:r>
          </a:p>
          <a:p>
            <a:r>
              <a:rPr lang="en-US" dirty="0" smtClean="0"/>
              <a:t>Set:            {1, 2, 3}</a:t>
            </a:r>
          </a:p>
          <a:p>
            <a:r>
              <a:rPr lang="en-US" dirty="0" err="1" smtClean="0"/>
              <a:t>Multiset</a:t>
            </a:r>
            <a:r>
              <a:rPr lang="en-US" dirty="0" smtClean="0"/>
              <a:t>:   {1, 1, 2, 3}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592844" y="4922597"/>
            <a:ext cx="277870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r>
              <a:rPr lang="en-US" dirty="0" smtClean="0"/>
              <a:t>.e. no </a:t>
            </a:r>
            <a:r>
              <a:rPr lang="en-US" i="1" dirty="0" smtClean="0"/>
              <a:t>next()</a:t>
            </a:r>
            <a:r>
              <a:rPr lang="en-US" dirty="0" smtClean="0"/>
              <a:t>, etc. methods!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101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CBCE-A4BA-4841-98AE-8E0EF7CDDA2A}" type="slidenum">
              <a:rPr lang="en-US"/>
              <a:pPr/>
              <a:t>33</a:t>
            </a:fld>
            <a:endParaRPr lang="en-US"/>
          </a:p>
        </p:txBody>
      </p:sp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in the Relational Model</a:t>
            </a:r>
          </a:p>
        </p:txBody>
      </p:sp>
      <p:graphicFrame>
        <p:nvGraphicFramePr>
          <p:cNvPr id="141367" name="Group 55"/>
          <p:cNvGraphicFramePr>
            <a:graphicFrameLocks noGrp="1"/>
          </p:cNvGraphicFramePr>
          <p:nvPr>
            <p:extLst/>
          </p:nvPr>
        </p:nvGraphicFramePr>
        <p:xfrm>
          <a:off x="2980764" y="2606348"/>
          <a:ext cx="4672854" cy="2436298"/>
        </p:xfrm>
        <a:graphic>
          <a:graphicData uri="http://schemas.openxmlformats.org/drawingml/2006/table">
            <a:tbl>
              <a:tblPr/>
              <a:tblGrid>
                <a:gridCol w="1557618"/>
                <a:gridCol w="1557618"/>
                <a:gridCol w="1557618"/>
              </a:tblGrid>
              <a:tr h="4133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PName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Manufacturer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$19.99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GizmoWorks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Powergizmo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$29.99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GizmoWorks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SingleTouch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$149.99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Canon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MultiTouch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$203.99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Hitachi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1368" name="Text Box 56"/>
          <p:cNvSpPr txBox="1">
            <a:spLocks noChangeArrowheads="1"/>
          </p:cNvSpPr>
          <p:nvPr/>
        </p:nvSpPr>
        <p:spPr bwMode="auto">
          <a:xfrm>
            <a:off x="2909046" y="2108779"/>
            <a:ext cx="118442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Product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5983941" y="2501154"/>
            <a:ext cx="1761565" cy="2649070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073874" y="2108779"/>
            <a:ext cx="3279926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An </a:t>
            </a:r>
            <a:r>
              <a:rPr lang="en-US" sz="2400" b="1" u="sng" dirty="0" smtClean="0">
                <a:latin typeface="+mj-lt"/>
              </a:rPr>
              <a:t>attribute</a:t>
            </a:r>
            <a:r>
              <a:rPr lang="en-US" sz="2400" dirty="0" smtClean="0">
                <a:latin typeface="+mj-lt"/>
              </a:rPr>
              <a:t> (or </a:t>
            </a:r>
            <a:r>
              <a:rPr lang="en-US" sz="2400" b="1" u="sng" dirty="0" smtClean="0">
                <a:latin typeface="+mj-lt"/>
              </a:rPr>
              <a:t>column</a:t>
            </a:r>
            <a:r>
              <a:rPr lang="en-US" sz="2400" dirty="0" smtClean="0">
                <a:latin typeface="+mj-lt"/>
              </a:rPr>
              <a:t>) is a typed data entry present in each tuple in the relation</a:t>
            </a:r>
            <a:endParaRPr lang="en-US" sz="24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73874" y="4673314"/>
            <a:ext cx="327992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i="1" dirty="0" smtClean="0"/>
              <a:t>Attributes must have an </a:t>
            </a:r>
            <a:r>
              <a:rPr lang="en-US" b="1" i="1" u="sng" dirty="0" smtClean="0"/>
              <a:t>atomic</a:t>
            </a:r>
            <a:r>
              <a:rPr lang="en-US" i="1" dirty="0" smtClean="0"/>
              <a:t> type, i.e. not a list, set, etc. </a:t>
            </a:r>
            <a:endParaRPr lang="en-US" b="1" i="1" u="sng" dirty="0"/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5655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CBCE-A4BA-4841-98AE-8E0EF7CDDA2A}" type="slidenum">
              <a:rPr lang="en-US"/>
              <a:pPr/>
              <a:t>34</a:t>
            </a:fld>
            <a:endParaRPr lang="en-US"/>
          </a:p>
        </p:txBody>
      </p:sp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in the Relational Model</a:t>
            </a:r>
          </a:p>
        </p:txBody>
      </p:sp>
      <p:graphicFrame>
        <p:nvGraphicFramePr>
          <p:cNvPr id="141367" name="Group 55"/>
          <p:cNvGraphicFramePr>
            <a:graphicFrameLocks noGrp="1"/>
          </p:cNvGraphicFramePr>
          <p:nvPr>
            <p:extLst/>
          </p:nvPr>
        </p:nvGraphicFramePr>
        <p:xfrm>
          <a:off x="2980764" y="2606348"/>
          <a:ext cx="4672854" cy="2436298"/>
        </p:xfrm>
        <a:graphic>
          <a:graphicData uri="http://schemas.openxmlformats.org/drawingml/2006/table">
            <a:tbl>
              <a:tblPr/>
              <a:tblGrid>
                <a:gridCol w="1557618"/>
                <a:gridCol w="1557618"/>
                <a:gridCol w="1557618"/>
              </a:tblGrid>
              <a:tr h="4133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PName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Manufacturer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$19.99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GizmoWorks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Powergizmo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$29.99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GizmoWorks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SingleTouch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$149.99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Canon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MultiTouch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$203.99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Hitachi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1368" name="Text Box 56"/>
          <p:cNvSpPr txBox="1">
            <a:spLocks noChangeArrowheads="1"/>
          </p:cNvSpPr>
          <p:nvPr/>
        </p:nvSpPr>
        <p:spPr bwMode="auto">
          <a:xfrm>
            <a:off x="2909046" y="2108779"/>
            <a:ext cx="118442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Product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2895599" y="4464424"/>
            <a:ext cx="4849907" cy="65890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135470" y="4464424"/>
            <a:ext cx="3124200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 </a:t>
            </a:r>
            <a:r>
              <a:rPr lang="en-US" sz="2400" b="1" u="sng" dirty="0" smtClean="0">
                <a:latin typeface="+mj-lt"/>
              </a:rPr>
              <a:t>tuple</a:t>
            </a:r>
            <a:r>
              <a:rPr lang="en-US" sz="2400" dirty="0" smtClean="0">
                <a:latin typeface="+mj-lt"/>
              </a:rPr>
              <a:t> or </a:t>
            </a:r>
            <a:r>
              <a:rPr lang="en-US" sz="2400" b="1" u="sng" dirty="0" smtClean="0">
                <a:latin typeface="+mj-lt"/>
              </a:rPr>
              <a:t>row</a:t>
            </a:r>
            <a:r>
              <a:rPr lang="en-US" sz="2400" dirty="0" smtClean="0">
                <a:latin typeface="+mj-lt"/>
              </a:rPr>
              <a:t> is a single entry in the table having the attributes specified by the schema</a:t>
            </a:r>
            <a:endParaRPr lang="en-US" sz="24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01259" y="5664752"/>
            <a:ext cx="379642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i="1" dirty="0" smtClean="0"/>
              <a:t>Also referred to sometimes as a </a:t>
            </a:r>
            <a:r>
              <a:rPr lang="en-US" b="1" i="1" u="sng" dirty="0" smtClean="0"/>
              <a:t>record</a:t>
            </a:r>
            <a:endParaRPr lang="en-US" i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288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CBCE-A4BA-4841-98AE-8E0EF7CDDA2A}" type="slidenum">
              <a:rPr lang="en-US"/>
              <a:pPr/>
              <a:t>35</a:t>
            </a:fld>
            <a:endParaRPr lang="en-US"/>
          </a:p>
        </p:txBody>
      </p:sp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in the Relational Model</a:t>
            </a:r>
          </a:p>
        </p:txBody>
      </p:sp>
      <p:graphicFrame>
        <p:nvGraphicFramePr>
          <p:cNvPr id="141367" name="Group 55"/>
          <p:cNvGraphicFramePr>
            <a:graphicFrameLocks noGrp="1"/>
          </p:cNvGraphicFramePr>
          <p:nvPr>
            <p:extLst/>
          </p:nvPr>
        </p:nvGraphicFramePr>
        <p:xfrm>
          <a:off x="2724184" y="2349788"/>
          <a:ext cx="4672854" cy="2436298"/>
        </p:xfrm>
        <a:graphic>
          <a:graphicData uri="http://schemas.openxmlformats.org/drawingml/2006/table">
            <a:tbl>
              <a:tblPr/>
              <a:tblGrid>
                <a:gridCol w="1557618"/>
                <a:gridCol w="1557618"/>
                <a:gridCol w="1557618"/>
              </a:tblGrid>
              <a:tr h="4133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PName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Manufacturer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$19.99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GizmoWorks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Powergizmo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$29.99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GizmoWorks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SingleTouch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$149.99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Canon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MultiTouch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$203.99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Hitachi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1368" name="Text Box 56"/>
          <p:cNvSpPr txBox="1">
            <a:spLocks noChangeArrowheads="1"/>
          </p:cNvSpPr>
          <p:nvPr/>
        </p:nvSpPr>
        <p:spPr bwMode="auto">
          <a:xfrm>
            <a:off x="2652466" y="1852219"/>
            <a:ext cx="118442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Product</a:t>
            </a:r>
          </a:p>
        </p:txBody>
      </p:sp>
      <p:sp>
        <p:nvSpPr>
          <p:cNvPr id="6" name="Right Brace 5"/>
          <p:cNvSpPr/>
          <p:nvPr/>
        </p:nvSpPr>
        <p:spPr>
          <a:xfrm>
            <a:off x="7553143" y="2274461"/>
            <a:ext cx="363893" cy="258695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354020" y="3106272"/>
            <a:ext cx="2380860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The number of tuples is the </a:t>
            </a:r>
            <a:r>
              <a:rPr lang="en-US" b="1" u="sng" dirty="0" smtClean="0">
                <a:latin typeface="+mj-lt"/>
              </a:rPr>
              <a:t>cardinality</a:t>
            </a:r>
            <a:r>
              <a:rPr lang="en-US" dirty="0" smtClean="0">
                <a:latin typeface="+mj-lt"/>
              </a:rPr>
              <a:t> of the relation</a:t>
            </a:r>
            <a:endParaRPr lang="en-US" dirty="0">
              <a:latin typeface="+mj-lt"/>
            </a:endParaRPr>
          </a:p>
        </p:txBody>
      </p:sp>
      <p:sp>
        <p:nvSpPr>
          <p:cNvPr id="15" name="Right Brace 14"/>
          <p:cNvSpPr/>
          <p:nvPr/>
        </p:nvSpPr>
        <p:spPr>
          <a:xfrm rot="5400000">
            <a:off x="4842805" y="2828511"/>
            <a:ext cx="363893" cy="474457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870181" y="5541585"/>
            <a:ext cx="2380860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The number of attributes is the </a:t>
            </a:r>
            <a:r>
              <a:rPr lang="en-US" b="1" u="sng" dirty="0" smtClean="0">
                <a:latin typeface="+mj-lt"/>
              </a:rPr>
              <a:t>arity</a:t>
            </a:r>
            <a:r>
              <a:rPr lang="en-US" b="1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of the relation</a:t>
            </a:r>
            <a:endParaRPr lang="en-US" dirty="0">
              <a:latin typeface="+mj-lt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496450" y="543239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i="1" dirty="0">
                <a:solidFill>
                  <a:srgbClr val="ED3D3F"/>
                </a:solidFill>
                <a:latin typeface="ProximaNova" charset="0"/>
              </a:rPr>
              <a:t>n</a:t>
            </a:r>
            <a:r>
              <a:rPr lang="en-US" b="1" dirty="0">
                <a:solidFill>
                  <a:srgbClr val="ED3D3F"/>
                </a:solidFill>
                <a:latin typeface="ProximaNova" charset="0"/>
              </a:rPr>
              <a:t>-</a:t>
            </a:r>
            <a:r>
              <a:rPr lang="en-US" b="1" dirty="0" err="1">
                <a:solidFill>
                  <a:srgbClr val="ED3D3F"/>
                </a:solidFill>
                <a:latin typeface="ProximaNova" charset="0"/>
              </a:rPr>
              <a:t>ary</a:t>
            </a:r>
            <a:r>
              <a:rPr lang="en-US" b="1" dirty="0">
                <a:solidFill>
                  <a:srgbClr val="ED3D3F"/>
                </a:solidFill>
                <a:latin typeface="ProximaNova" charset="0"/>
              </a:rPr>
              <a:t> Relation</a:t>
            </a:r>
            <a:br>
              <a:rPr lang="en-US" b="1" dirty="0">
                <a:solidFill>
                  <a:srgbClr val="ED3D3F"/>
                </a:solidFill>
                <a:latin typeface="ProximaNova" charset="0"/>
              </a:rPr>
            </a:br>
            <a:r>
              <a:rPr lang="en-US" b="1" dirty="0">
                <a:solidFill>
                  <a:srgbClr val="ED3D3F"/>
                </a:solidFill>
                <a:latin typeface="ProximaNova" charset="0"/>
              </a:rPr>
              <a:t>=</a:t>
            </a:r>
            <a:br>
              <a:rPr lang="en-US" b="1" dirty="0">
                <a:solidFill>
                  <a:srgbClr val="ED3D3F"/>
                </a:solidFill>
                <a:latin typeface="ProximaNova" charset="0"/>
              </a:rPr>
            </a:br>
            <a:r>
              <a:rPr lang="en-US" b="1" dirty="0">
                <a:solidFill>
                  <a:srgbClr val="ED3D3F"/>
                </a:solidFill>
                <a:latin typeface="ProximaNova" charset="0"/>
              </a:rPr>
              <a:t>Table with </a:t>
            </a:r>
            <a:r>
              <a:rPr lang="en-US" b="1" i="1" dirty="0">
                <a:solidFill>
                  <a:srgbClr val="ED3D3F"/>
                </a:solidFill>
                <a:latin typeface="ProximaNova" charset="0"/>
              </a:rPr>
              <a:t>n </a:t>
            </a:r>
            <a:r>
              <a:rPr lang="en-US" b="1" dirty="0">
                <a:solidFill>
                  <a:srgbClr val="ED3D3F"/>
                </a:solidFill>
                <a:latin typeface="ProximaNova" charset="0"/>
              </a:rPr>
              <a:t>columns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71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1292A-D71F-4960-A670-1AD11466BC0F}" type="slidenum">
              <a:rPr lang="en-US"/>
              <a:pPr/>
              <a:t>36</a:t>
            </a:fld>
            <a:endParaRPr lang="en-US"/>
          </a:p>
        </p:txBody>
      </p:sp>
      <p:sp>
        <p:nvSpPr>
          <p:cNvPr id="174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in </a:t>
            </a:r>
            <a:r>
              <a:rPr lang="en-US" dirty="0" smtClean="0"/>
              <a:t>Relational Model</a:t>
            </a:r>
            <a:endParaRPr lang="en-US" dirty="0"/>
          </a:p>
        </p:txBody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Atomic types: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Characters: CHAR(20), VARCHAR(50)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Numbers: INT, BIGINT, SMALLINT, FLOAT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Others: MONEY, DATETIME, …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Every </a:t>
            </a:r>
            <a:r>
              <a:rPr lang="en-US" dirty="0"/>
              <a:t>attribute must have an atomic type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Hence tables are </a:t>
            </a:r>
            <a:r>
              <a:rPr lang="en-US" dirty="0" smtClean="0"/>
              <a:t>flat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80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DBD6C-6555-47FC-BB60-D2EFC8517D67}" type="slidenum">
              <a:rPr lang="en-US"/>
              <a:pPr/>
              <a:t>37</a:t>
            </a:fld>
            <a:endParaRPr lang="en-US"/>
          </a:p>
        </p:txBody>
      </p:sp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Schemas</a:t>
            </a:r>
            <a:endParaRPr lang="en-US" dirty="0"/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930373"/>
            <a:ext cx="10515600" cy="4114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The </a:t>
            </a:r>
            <a:r>
              <a:rPr lang="en-US" b="1" dirty="0"/>
              <a:t>schema</a:t>
            </a:r>
            <a:r>
              <a:rPr lang="en-US" dirty="0"/>
              <a:t> of a table is the table </a:t>
            </a:r>
            <a:r>
              <a:rPr lang="en-US" dirty="0" smtClean="0"/>
              <a:t>name, its attributes, and their types:</a:t>
            </a:r>
            <a:endParaRPr lang="en-US" dirty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A </a:t>
            </a:r>
            <a:r>
              <a:rPr lang="en-US" b="1" dirty="0"/>
              <a:t>key</a:t>
            </a:r>
            <a:r>
              <a:rPr lang="en-US" dirty="0"/>
              <a:t> is an attribute whose values are </a:t>
            </a:r>
            <a:r>
              <a:rPr lang="en-US" dirty="0" smtClean="0"/>
              <a:t>unique; we </a:t>
            </a:r>
            <a:r>
              <a:rPr lang="en-US" dirty="0"/>
              <a:t>underline a </a:t>
            </a:r>
            <a:r>
              <a:rPr lang="en-US" dirty="0" smtClean="0"/>
              <a:t>key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" name="Rectangle 35"/>
          <p:cNvSpPr>
            <a:spLocks noChangeArrowheads="1"/>
          </p:cNvSpPr>
          <p:nvPr/>
        </p:nvSpPr>
        <p:spPr bwMode="auto">
          <a:xfrm>
            <a:off x="1207618" y="3119696"/>
            <a:ext cx="9279991" cy="757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Product(</a:t>
            </a:r>
            <a:r>
              <a:rPr lang="en-US" sz="24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Pname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sz="24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Price: </a:t>
            </a:r>
            <a:r>
              <a:rPr lang="en-US" sz="24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float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Category: </a:t>
            </a:r>
            <a:r>
              <a:rPr lang="en-US" sz="24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Manufacturer: </a:t>
            </a:r>
            <a:r>
              <a:rPr lang="en-US" sz="24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  <a:endParaRPr lang="en-US" sz="24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7" name="Rectangle 35"/>
          <p:cNvSpPr>
            <a:spLocks noChangeArrowheads="1"/>
          </p:cNvSpPr>
          <p:nvPr/>
        </p:nvSpPr>
        <p:spPr bwMode="auto">
          <a:xfrm>
            <a:off x="1207618" y="5181762"/>
            <a:ext cx="9279991" cy="757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Product(</a:t>
            </a:r>
            <a:r>
              <a:rPr lang="en-US" sz="2400" u="sng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Pname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sz="24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Price: </a:t>
            </a:r>
            <a:r>
              <a:rPr lang="en-US" sz="24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float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Category: </a:t>
            </a:r>
            <a:r>
              <a:rPr lang="en-US" sz="24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400" u="sng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Manufacturer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sz="24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  <a:endParaRPr lang="en-US" sz="24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346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46649"/>
            <a:ext cx="10515600" cy="4911351"/>
          </a:xfrm>
        </p:spPr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 key is an implicit constraint on which tuples can be in the relation</a:t>
            </a:r>
          </a:p>
          <a:p>
            <a:pPr lvl="1"/>
            <a:endParaRPr lang="en-US" dirty="0" smtClean="0"/>
          </a:p>
          <a:p>
            <a:pPr lvl="1"/>
            <a:r>
              <a:rPr lang="en-US" sz="2800" dirty="0"/>
              <a:t>i</a:t>
            </a:r>
            <a:r>
              <a:rPr lang="en-US" sz="2800" dirty="0" smtClean="0"/>
              <a:t>.e. if two tuples agree on the values of the key, then they must be the same tuple!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808694" y="5373505"/>
            <a:ext cx="4975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Which would you select as a key?</a:t>
            </a:r>
          </a:p>
          <a:p>
            <a:r>
              <a:rPr lang="en-US" sz="2400" dirty="0"/>
              <a:t>2. Is a key always guaranteed to exist?</a:t>
            </a:r>
          </a:p>
          <a:p>
            <a:r>
              <a:rPr lang="en-US" sz="2400" dirty="0"/>
              <a:t>3. Can we have more than one key?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17880" y="1672031"/>
            <a:ext cx="7924800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A </a:t>
            </a:r>
            <a:r>
              <a:rPr lang="en-US" sz="2800" b="1" u="sng" dirty="0" smtClean="0">
                <a:latin typeface="+mj-lt"/>
              </a:rPr>
              <a:t>key</a:t>
            </a:r>
            <a:r>
              <a:rPr lang="en-US" sz="2800" dirty="0" smtClean="0">
                <a:latin typeface="+mj-lt"/>
              </a:rPr>
              <a:t> is a </a:t>
            </a:r>
            <a:r>
              <a:rPr lang="en-US" sz="2800" b="1" dirty="0" smtClean="0">
                <a:latin typeface="+mj-lt"/>
              </a:rPr>
              <a:t>minimal subset of attributes</a:t>
            </a:r>
            <a:r>
              <a:rPr lang="en-US" sz="2800" dirty="0" smtClean="0">
                <a:latin typeface="+mj-lt"/>
              </a:rPr>
              <a:t> that acts as a unique identifier for tuples in a relation</a:t>
            </a:r>
            <a:endParaRPr lang="en-US" sz="2800" dirty="0">
              <a:latin typeface="+mj-lt"/>
            </a:endParaRPr>
          </a:p>
        </p:txBody>
      </p:sp>
      <p:sp>
        <p:nvSpPr>
          <p:cNvPr id="13" name="Rectangle 35"/>
          <p:cNvSpPr>
            <a:spLocks noChangeArrowheads="1"/>
          </p:cNvSpPr>
          <p:nvPr/>
        </p:nvSpPr>
        <p:spPr bwMode="auto">
          <a:xfrm>
            <a:off x="4699280" y="4905927"/>
            <a:ext cx="7084826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Students(</a:t>
            </a:r>
            <a:r>
              <a:rPr lang="en-US" sz="20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sid:string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name:string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gpa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: float)</a:t>
            </a:r>
            <a:endParaRPr lang="en-US" sz="20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167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and NOT NULL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say “don’t know the value” we use </a:t>
            </a:r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NULL</a:t>
            </a:r>
          </a:p>
          <a:p>
            <a:pPr lvl="1"/>
            <a:r>
              <a:rPr lang="en-US" dirty="0" smtClean="0"/>
              <a:t>NULL has (sometimes painful) semantics, more details later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905000" y="3820412"/>
          <a:ext cx="2895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/>
                <a:gridCol w="1066800"/>
                <a:gridCol w="838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sid</a:t>
                      </a:r>
                      <a:endParaRPr lang="en-US" sz="2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name</a:t>
                      </a:r>
                      <a:endParaRPr lang="en-US" sz="2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gpa</a:t>
                      </a:r>
                      <a:endParaRPr lang="en-US" sz="2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123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Bob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3.9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143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Jim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NULL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109882" y="4736847"/>
            <a:ext cx="488128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Say, Jim just enrolled in his first class.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57068" y="5943600"/>
            <a:ext cx="992454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We </a:t>
            </a:r>
            <a:r>
              <a:rPr lang="en-US" sz="2400" dirty="0"/>
              <a:t>may constrain a column to be NOT NULL, e.g., </a:t>
            </a:r>
            <a:r>
              <a:rPr lang="en-US" sz="2400" dirty="0" smtClean="0"/>
              <a:t>“</a:t>
            </a:r>
            <a:r>
              <a:rPr lang="en-US" sz="2400" dirty="0"/>
              <a:t>n</a:t>
            </a:r>
            <a:r>
              <a:rPr lang="en-US" sz="2400" dirty="0" smtClean="0"/>
              <a:t>ame” in this table</a:t>
            </a:r>
            <a:endParaRPr lang="en-US" sz="2400" dirty="0"/>
          </a:p>
        </p:txBody>
      </p:sp>
      <p:sp>
        <p:nvSpPr>
          <p:cNvPr id="12" name="Rectangle 35"/>
          <p:cNvSpPr>
            <a:spLocks noChangeArrowheads="1"/>
          </p:cNvSpPr>
          <p:nvPr/>
        </p:nvSpPr>
        <p:spPr bwMode="auto">
          <a:xfrm>
            <a:off x="1905000" y="3053649"/>
            <a:ext cx="7084826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Students(</a:t>
            </a:r>
            <a:r>
              <a:rPr lang="en-US" sz="20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sid:string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name:string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gpa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: float)</a:t>
            </a:r>
            <a:endParaRPr lang="en-US" sz="20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551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Data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96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u="sng" dirty="0"/>
              <a:t>foreign key</a:t>
            </a:r>
            <a:r>
              <a:rPr lang="en-US" dirty="0"/>
              <a:t> specifies that an attribute from one relation has to map to a tuple in another relation.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907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Foreign Key constraints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265298" y="4260685"/>
            <a:ext cx="253089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/>
            <a:r>
              <a:rPr lang="en-US" dirty="0" err="1">
                <a:latin typeface="+mj-lt"/>
              </a:rPr>
              <a:t>s</a:t>
            </a:r>
            <a:r>
              <a:rPr lang="en-US" dirty="0" err="1" smtClean="0">
                <a:latin typeface="+mj-lt"/>
              </a:rPr>
              <a:t>tudent_id</a:t>
            </a:r>
            <a:r>
              <a:rPr lang="en-US" dirty="0" smtClean="0">
                <a:latin typeface="+mj-lt"/>
              </a:rPr>
              <a:t> alone is not a key- what is?</a:t>
            </a:r>
            <a:endParaRPr lang="en-US" dirty="0">
              <a:latin typeface="+mj-lt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2743201" y="4765322"/>
          <a:ext cx="202940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4972"/>
                <a:gridCol w="799464"/>
                <a:gridCol w="614972"/>
              </a:tblGrid>
              <a:tr h="352721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/>
                        <a:t>sid</a:t>
                      </a:r>
                      <a:endParaRPr lang="en-US" sz="18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 dirty="0" smtClean="0"/>
                        <a:t>n</a:t>
                      </a:r>
                      <a:r>
                        <a:rPr lang="en-US" sz="1800" b="1" dirty="0" smtClean="0"/>
                        <a:t>ame</a:t>
                      </a:r>
                      <a:endParaRPr lang="en-US" sz="18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/>
                        <a:t>gpa</a:t>
                      </a:r>
                      <a:endParaRPr lang="en-US" sz="18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8609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101</a:t>
                      </a:r>
                      <a:endParaRPr 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Bob</a:t>
                      </a:r>
                      <a:endParaRPr 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3.2</a:t>
                      </a:r>
                      <a:endParaRPr 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8609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123</a:t>
                      </a:r>
                      <a:endParaRPr 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Mary</a:t>
                      </a:r>
                      <a:endParaRPr 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3.8</a:t>
                      </a:r>
                      <a:endParaRPr 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6088767" y="4765323"/>
          <a:ext cx="3000148" cy="11115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4282"/>
                <a:gridCol w="581582"/>
                <a:gridCol w="984284"/>
              </a:tblGrid>
              <a:tr h="380007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/>
                        <a:t>student_id</a:t>
                      </a:r>
                      <a:endParaRPr lang="en-US" sz="18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cid</a:t>
                      </a:r>
                      <a:endParaRPr lang="en-US" sz="18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grade</a:t>
                      </a:r>
                      <a:endParaRPr lang="en-US" sz="18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71434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123</a:t>
                      </a:r>
                      <a:endParaRPr 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564</a:t>
                      </a:r>
                      <a:endParaRPr 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A</a:t>
                      </a:r>
                      <a:endParaRPr 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71434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123</a:t>
                      </a:r>
                      <a:endParaRPr 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537</a:t>
                      </a:r>
                      <a:endParaRPr 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A+</a:t>
                      </a:r>
                      <a:endParaRPr 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667001" y="4395990"/>
            <a:ext cx="1029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Students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01678" y="4395990"/>
            <a:ext cx="973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Enrolled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72920" y="6149632"/>
            <a:ext cx="9431694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We say that </a:t>
            </a:r>
            <a:r>
              <a:rPr lang="en-US" sz="2800" dirty="0" err="1">
                <a:latin typeface="+mj-lt"/>
              </a:rPr>
              <a:t>s</a:t>
            </a:r>
            <a:r>
              <a:rPr lang="en-US" sz="2800" dirty="0" err="1" smtClean="0">
                <a:latin typeface="+mj-lt"/>
              </a:rPr>
              <a:t>tudent_id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is a </a:t>
            </a:r>
            <a:r>
              <a:rPr lang="en-US" sz="2800" b="1" u="sng" dirty="0">
                <a:latin typeface="+mj-lt"/>
              </a:rPr>
              <a:t>foreign key</a:t>
            </a:r>
            <a:r>
              <a:rPr lang="en-US" sz="2800" dirty="0">
                <a:latin typeface="+mj-lt"/>
              </a:rPr>
              <a:t> that refers to Students</a:t>
            </a:r>
          </a:p>
        </p:txBody>
      </p:sp>
      <p:cxnSp>
        <p:nvCxnSpPr>
          <p:cNvPr id="11" name="Straight Arrow Connector 10"/>
          <p:cNvCxnSpPr>
            <a:endCxn id="10" idx="1"/>
          </p:cNvCxnSpPr>
          <p:nvPr/>
        </p:nvCxnSpPr>
        <p:spPr>
          <a:xfrm flipV="1">
            <a:off x="4772609" y="5321086"/>
            <a:ext cx="1316158" cy="3671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772609" y="5688193"/>
            <a:ext cx="131615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ectangle 35"/>
          <p:cNvSpPr>
            <a:spLocks noChangeArrowheads="1"/>
          </p:cNvSpPr>
          <p:nvPr/>
        </p:nvSpPr>
        <p:spPr bwMode="auto">
          <a:xfrm>
            <a:off x="2055830" y="2083217"/>
            <a:ext cx="8865488" cy="10156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Students(</a:t>
            </a:r>
            <a:r>
              <a:rPr lang="en-US" sz="2000" u="sng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sid</a:t>
            </a:r>
            <a:r>
              <a:rPr lang="en-US" sz="20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: string,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name: </a:t>
            </a:r>
            <a:r>
              <a:rPr lang="en-US" sz="20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gpa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sz="20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float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Enrolled(</a:t>
            </a:r>
            <a:r>
              <a:rPr lang="en-US" sz="2000" u="sng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student_id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sz="20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string, </a:t>
            </a:r>
            <a:r>
              <a:rPr lang="en-US" sz="2000" u="sng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cid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sz="20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grade: </a:t>
            </a:r>
            <a:r>
              <a:rPr lang="en-US" sz="20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  <a:endParaRPr lang="en-US" sz="20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838200" y="1604865"/>
            <a:ext cx="8427098" cy="4399001"/>
          </a:xfrm>
        </p:spPr>
        <p:txBody>
          <a:bodyPr>
            <a:normAutofit/>
          </a:bodyPr>
          <a:lstStyle/>
          <a:p>
            <a:r>
              <a:rPr lang="en-US" dirty="0" smtClean="0"/>
              <a:t>Suppose we have the following schema: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And we want to impose the following constraint:</a:t>
            </a:r>
          </a:p>
          <a:p>
            <a:pPr lvl="1"/>
            <a:r>
              <a:rPr lang="en-US" u="sng" dirty="0" smtClean="0"/>
              <a:t>‘Only real students may enroll in courses’</a:t>
            </a:r>
            <a:r>
              <a:rPr lang="en-US" dirty="0" smtClean="0"/>
              <a:t> i.e. a student must appear in the Students table to enroll in a class</a:t>
            </a:r>
            <a:endParaRPr lang="en-US" u="sng" dirty="0"/>
          </a:p>
        </p:txBody>
      </p:sp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139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/>
      <p:bldP spid="13" grpId="0"/>
      <p:bldP spid="14" grpId="0" animBg="1"/>
      <p:bldP spid="1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Schema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Schema and Constraints are how databases understand the semantics (meaning) of data</a:t>
            </a:r>
          </a:p>
          <a:p>
            <a:endParaRPr lang="en-US" dirty="0" smtClean="0"/>
          </a:p>
          <a:p>
            <a:r>
              <a:rPr lang="en-US" dirty="0"/>
              <a:t>T</a:t>
            </a:r>
            <a:r>
              <a:rPr lang="en-US" dirty="0" smtClean="0"/>
              <a:t>hey are also useful for optimization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6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MANIPULATION LANGUAGES (DML)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store and retrieve information from a database.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Procedural: </a:t>
            </a:r>
            <a:r>
              <a:rPr lang="en-US" dirty="0"/>
              <a:t>The query specifies the (high-level) strategy the DBMS should use to find the desired result. </a:t>
            </a:r>
          </a:p>
          <a:p>
            <a:endParaRPr lang="en-US" dirty="0" smtClean="0"/>
          </a:p>
          <a:p>
            <a:r>
              <a:rPr lang="en-US" dirty="0" smtClean="0"/>
              <a:t>We will see SQL and Relational Algebra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885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represents the </a:t>
            </a:r>
            <a:r>
              <a:rPr lang="en-US" b="1" dirty="0" smtClean="0">
                <a:solidFill>
                  <a:srgbClr val="0070C0"/>
                </a:solidFill>
              </a:rPr>
              <a:t>traces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of real-world processes.</a:t>
            </a:r>
          </a:p>
          <a:p>
            <a:pPr lvl="1"/>
            <a:endParaRPr lang="en-US" dirty="0"/>
          </a:p>
          <a:p>
            <a:r>
              <a:rPr lang="en-US" dirty="0" smtClean="0"/>
              <a:t>Data is valuable </a:t>
            </a:r>
            <a:r>
              <a:rPr lang="en-US" b="1" dirty="0" smtClean="0"/>
              <a:t>but </a:t>
            </a:r>
            <a:r>
              <a:rPr lang="en-US" dirty="0" smtClean="0"/>
              <a:t>hard and costly to manage</a:t>
            </a:r>
          </a:p>
          <a:p>
            <a:pPr lvl="1"/>
            <a:r>
              <a:rPr lang="en-US" dirty="0" smtClean="0"/>
              <a:t>Storage, representation complexity, collection</a:t>
            </a:r>
          </a:p>
          <a:p>
            <a:pPr lvl="1"/>
            <a:endParaRPr lang="en-US" dirty="0"/>
          </a:p>
          <a:p>
            <a:r>
              <a:rPr lang="en-US" dirty="0" smtClean="0"/>
              <a:t>Data management seeks to answer two questions:</a:t>
            </a:r>
          </a:p>
          <a:p>
            <a:pPr lvl="1"/>
            <a:r>
              <a:rPr lang="en-US" dirty="0" smtClean="0"/>
              <a:t>What operations do we want to perform on this data?</a:t>
            </a:r>
          </a:p>
          <a:p>
            <a:pPr lvl="1"/>
            <a:r>
              <a:rPr lang="en-US" dirty="0" smtClean="0"/>
              <a:t>What functionality do we need to manage this data?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Data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60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56804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Describe real-world entities in terms of stored data </a:t>
            </a:r>
            <a:endParaRPr lang="en-US" dirty="0" smtClean="0"/>
          </a:p>
          <a:p>
            <a:r>
              <a:rPr lang="en-US" dirty="0"/>
              <a:t>Create &amp; persistently store large datasets </a:t>
            </a:r>
          </a:p>
          <a:p>
            <a:r>
              <a:rPr lang="en-US" dirty="0"/>
              <a:t>Efficiently query &amp; update </a:t>
            </a:r>
          </a:p>
          <a:p>
            <a:pPr lvl="1"/>
            <a:r>
              <a:rPr lang="en-US" dirty="0" smtClean="0"/>
              <a:t>Must handle complex questions about the data</a:t>
            </a:r>
          </a:p>
          <a:p>
            <a:pPr lvl="1"/>
            <a:r>
              <a:rPr lang="en-US" dirty="0" smtClean="0"/>
              <a:t>Must handle sophisticated updates</a:t>
            </a:r>
          </a:p>
          <a:p>
            <a:pPr lvl="1"/>
            <a:r>
              <a:rPr lang="en-US" dirty="0" smtClean="0"/>
              <a:t>Performance matters</a:t>
            </a:r>
            <a:endParaRPr lang="en-US" dirty="0"/>
          </a:p>
          <a:p>
            <a:r>
              <a:rPr lang="en-US" dirty="0" smtClean="0"/>
              <a:t>Change structure (e.g., add attributes)</a:t>
            </a:r>
            <a:endParaRPr lang="en-US" dirty="0"/>
          </a:p>
          <a:p>
            <a:r>
              <a:rPr lang="en-US" dirty="0" smtClean="0"/>
              <a:t>Concurrency control: enable simultaneous queries, updates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Crash recovery</a:t>
            </a:r>
          </a:p>
          <a:p>
            <a:r>
              <a:rPr lang="en-US" dirty="0" smtClean="0"/>
              <a:t>Access control, security, integrity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Required Functionality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05233" y="6040428"/>
            <a:ext cx="95815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It is difficult and costly to implement all these features!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80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56804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Relational database management systems</a:t>
            </a:r>
          </a:p>
          <a:p>
            <a:r>
              <a:rPr lang="en-US" dirty="0" smtClean="0"/>
              <a:t>HDFS-based systems (e.g., </a:t>
            </a:r>
            <a:r>
              <a:rPr lang="en-US" dirty="0" err="1" smtClean="0"/>
              <a:t>hadoop</a:t>
            </a:r>
            <a:r>
              <a:rPr lang="en-US" dirty="0" smtClean="0"/>
              <a:t>)</a:t>
            </a:r>
          </a:p>
          <a:p>
            <a:r>
              <a:rPr lang="en-US" dirty="0" smtClean="0"/>
              <a:t>Stream management systems: Apache Kafka</a:t>
            </a:r>
          </a:p>
          <a:p>
            <a:r>
              <a:rPr lang="en-US" dirty="0" smtClean="0"/>
              <a:t>Others?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Systems providing data management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46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394" y="307777"/>
            <a:ext cx="9549211" cy="651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Data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712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4051</TotalTime>
  <Words>1807</Words>
  <Application>Microsoft Macintosh PowerPoint</Application>
  <PresentationFormat>Widescreen</PresentationFormat>
  <Paragraphs>556</Paragraphs>
  <Slides>43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Calibri</vt:lpstr>
      <vt:lpstr>Calibri Light</vt:lpstr>
      <vt:lpstr>Menlo</vt:lpstr>
      <vt:lpstr>ProximaNova</vt:lpstr>
      <vt:lpstr>Times New Roman</vt:lpstr>
      <vt:lpstr>Wingdings</vt:lpstr>
      <vt:lpstr>Arial</vt:lpstr>
      <vt:lpstr>Office Theme</vt:lpstr>
      <vt:lpstr> CS639:  Data Management for  Data Science</vt:lpstr>
      <vt:lpstr>Announcements</vt:lpstr>
      <vt:lpstr>Today’s Lecture</vt:lpstr>
      <vt:lpstr>1. Data Management</vt:lpstr>
      <vt:lpstr>Data Management</vt:lpstr>
      <vt:lpstr>Required Functionality</vt:lpstr>
      <vt:lpstr>Systems providing data management features</vt:lpstr>
      <vt:lpstr>PowerPoint Presentation</vt:lpstr>
      <vt:lpstr>2. Data Models</vt:lpstr>
      <vt:lpstr>What you will learn about in this section</vt:lpstr>
      <vt:lpstr>Data is highly heterogeneous</vt:lpstr>
      <vt:lpstr>Structured data</vt:lpstr>
      <vt:lpstr>Semi-structured data</vt:lpstr>
      <vt:lpstr>Unstructured data</vt:lpstr>
      <vt:lpstr>Data Model</vt:lpstr>
      <vt:lpstr>Levels of abstraction</vt:lpstr>
      <vt:lpstr>Data models</vt:lpstr>
      <vt:lpstr>Data models</vt:lpstr>
      <vt:lpstr>Data models</vt:lpstr>
      <vt:lpstr>Data models</vt:lpstr>
      <vt:lpstr>3. RDBMs and the Relational Data Model</vt:lpstr>
      <vt:lpstr>What you will learn about in this section</vt:lpstr>
      <vt:lpstr>What is a DBMS?</vt:lpstr>
      <vt:lpstr>A Motivating, Running Example</vt:lpstr>
      <vt:lpstr>Data models</vt:lpstr>
      <vt:lpstr>Modeling the Course Management System</vt:lpstr>
      <vt:lpstr>Modeling the Course Management System</vt:lpstr>
      <vt:lpstr>Other Schemata…</vt:lpstr>
      <vt:lpstr>Data independence</vt:lpstr>
      <vt:lpstr>Relational Model</vt:lpstr>
      <vt:lpstr>Tables in the Relational Model</vt:lpstr>
      <vt:lpstr>Tables in the Relational Model</vt:lpstr>
      <vt:lpstr>Tables in the Relational Model</vt:lpstr>
      <vt:lpstr>Tables in the Relational Model</vt:lpstr>
      <vt:lpstr>Tables in the Relational Model</vt:lpstr>
      <vt:lpstr>Data Types in Relational Model</vt:lpstr>
      <vt:lpstr>Table Schemas</vt:lpstr>
      <vt:lpstr>Key constraints</vt:lpstr>
      <vt:lpstr>NULL and NOT NULL</vt:lpstr>
      <vt:lpstr>Foreign Key constraints</vt:lpstr>
      <vt:lpstr>Foreign Key constraints</vt:lpstr>
      <vt:lpstr>Summary of Schema Information</vt:lpstr>
      <vt:lpstr>DATA MANIPULATION LANGUAGES (DML) 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145 Style Guide</dc:title>
  <dc:creator>Alex Ratner</dc:creator>
  <cp:lastModifiedBy>Theodoros Rekatsinas</cp:lastModifiedBy>
  <cp:revision>385</cp:revision>
  <cp:lastPrinted>2019-01-22T23:38:09Z</cp:lastPrinted>
  <dcterms:created xsi:type="dcterms:W3CDTF">2015-09-11T05:09:33Z</dcterms:created>
  <dcterms:modified xsi:type="dcterms:W3CDTF">2019-02-04T17:51:28Z</dcterms:modified>
</cp:coreProperties>
</file>